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</p:sldIdLst>
  <p:sldSz cx="9144000" cy="5143500" type="screen16x9"/>
  <p:notesSz cx="5143500" cy="9144000"/>
  <p:embeddedFontLst>
    <p:embeddedFont>
      <p:font typeface="Merriweather Bold" panose="020B0604020202020204" charset="0"/>
      <p:bold r:id="rId11"/>
    </p:embeddedFont>
    <p:embeddedFont>
      <p:font typeface="Open Sans" panose="020B0606030504020204" pitchFamily="34" charset="0"/>
      <p:regular r:id="rId12"/>
      <p:bold r:id="rId13"/>
    </p:embeddedFont>
  </p:embeddedFontLst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76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ca-E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citaprevia.serveiocupacio.gencat.ca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hyperlink" Target="https://tramits.gencat.cat/ca/tramits/tramits-temes/Gestio-de-la-demanda-docupacio?category=&amp;moda=1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hyperlink" Target="https://web.gencat.cat/ca/atenem/suport-tramitacio/durant-la-tramitacio/signar-i-identificar-digitalment/idcat-mobil/com-donar-alta-idcat-mobil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ot-premia.soc@gencat.ca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6119" y="1912813"/>
            <a:ext cx="415029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Com fer la inscripció al SOC</a:t>
            </a:r>
            <a:endParaRPr lang="ca-ES" sz="2750" noProof="0" dirty="0"/>
          </a:p>
        </p:txBody>
      </p:sp>
      <p:sp>
        <p:nvSpPr>
          <p:cNvPr id="4" name="Text 1"/>
          <p:cNvSpPr/>
          <p:nvPr/>
        </p:nvSpPr>
        <p:spPr>
          <a:xfrm>
            <a:off x="496119" y="2568401"/>
            <a:ext cx="47227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 a pas segons la normativa oficial de la Generalitat de Catalunya</a:t>
            </a:r>
            <a:endParaRPr lang="ca-ES" sz="1100" noProof="0" dirty="0"/>
          </a:p>
        </p:txBody>
      </p:sp>
      <p:sp>
        <p:nvSpPr>
          <p:cNvPr id="5" name="Shape 2"/>
          <p:cNvSpPr/>
          <p:nvPr/>
        </p:nvSpPr>
        <p:spPr>
          <a:xfrm>
            <a:off x="496119" y="2959447"/>
            <a:ext cx="1906191" cy="266402"/>
          </a:xfrm>
          <a:prstGeom prst="roundRect">
            <a:avLst>
              <a:gd name="adj" fmla="val 17880"/>
            </a:avLst>
          </a:prstGeom>
          <a:solidFill>
            <a:srgbClr val="FFD8CC"/>
          </a:solidFill>
          <a:ln/>
        </p:spPr>
        <p:txBody>
          <a:bodyPr/>
          <a:lstStyle/>
          <a:p>
            <a:endParaRPr lang="ca-ES" noProof="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174" y="3035945"/>
            <a:ext cx="113407" cy="11340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1284" y="3001938"/>
            <a:ext cx="156597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ca-ES" sz="8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GENERALITAT DE CATALUNYA</a:t>
            </a:r>
            <a:endParaRPr lang="ca-ES" sz="850" noProof="0" dirty="0"/>
          </a:p>
        </p:txBody>
      </p:sp>
      <p:sp>
        <p:nvSpPr>
          <p:cNvPr id="8" name="Shape 4"/>
          <p:cNvSpPr/>
          <p:nvPr/>
        </p:nvSpPr>
        <p:spPr>
          <a:xfrm>
            <a:off x="2473151" y="2954685"/>
            <a:ext cx="1832372" cy="275927"/>
          </a:xfrm>
          <a:prstGeom prst="roundRect">
            <a:avLst>
              <a:gd name="adj" fmla="val 17263"/>
            </a:avLst>
          </a:prstGeom>
          <a:noFill/>
          <a:ln w="4763">
            <a:solidFill>
              <a:srgbClr val="FFAD94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2969" y="3035945"/>
            <a:ext cx="113407" cy="11340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733080" y="3001938"/>
            <a:ext cx="148262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ca-ES" sz="850" noProof="0" dirty="0">
                <a:solidFill>
                  <a:srgbClr val="FFAD9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SERVEI PÚBLIC D'OCUPACIÓ</a:t>
            </a:r>
            <a:endParaRPr lang="ca-ES" sz="850" noProof="0" dirty="0"/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0D9CE23D-C0D4-0C4D-49C8-7770F15327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047" y="792481"/>
            <a:ext cx="3141987" cy="35737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7457"/>
            <a:ext cx="370239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Com pots inscriure't?</a:t>
            </a:r>
            <a:endParaRPr lang="ca-ES" sz="2750" noProof="0" dirty="0"/>
          </a:p>
        </p:txBody>
      </p:sp>
      <p:sp>
        <p:nvSpPr>
          <p:cNvPr id="3" name="Text 1"/>
          <p:cNvSpPr/>
          <p:nvPr/>
        </p:nvSpPr>
        <p:spPr>
          <a:xfrm>
            <a:off x="735152" y="1410445"/>
            <a:ext cx="4728388" cy="237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Tens tres canals disponibles per fer la inscripció: Tria el que et vagi millor.</a:t>
            </a:r>
            <a:endParaRPr lang="ca-ES" sz="1100" noProof="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8" y="1929847"/>
            <a:ext cx="1544397" cy="9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18908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Per telèfon</a:t>
            </a:r>
            <a:endParaRPr lang="ca-ES" sz="1350" noProof="0" dirty="0"/>
          </a:p>
        </p:txBody>
      </p:sp>
      <p:sp>
        <p:nvSpPr>
          <p:cNvPr id="6" name="Text 3"/>
          <p:cNvSpPr/>
          <p:nvPr/>
        </p:nvSpPr>
        <p:spPr>
          <a:xfrm>
            <a:off x="496119" y="3495600"/>
            <a:ext cx="2599134" cy="954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Només si ja has estat inscrit anteriorment, pots trucar al  </a:t>
            </a:r>
          </a:p>
          <a:p>
            <a:pPr marL="0" indent="0" algn="just">
              <a:lnSpc>
                <a:spcPts val="1750"/>
              </a:lnSpc>
              <a:buNone/>
            </a:pP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900 800 046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(gratuït). Un tècnic t'atendrà i gestionarà la teva inscripció.</a:t>
            </a:r>
            <a:endParaRPr lang="ca-ES" sz="1100" noProof="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731" y="1952663"/>
            <a:ext cx="1507480" cy="9316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433" y="318908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Per internet</a:t>
            </a:r>
            <a:endParaRPr lang="ca-ES" sz="1350" noProof="0" dirty="0"/>
          </a:p>
        </p:txBody>
      </p:sp>
      <p:sp>
        <p:nvSpPr>
          <p:cNvPr id="9" name="Text 5"/>
          <p:cNvSpPr/>
          <p:nvPr/>
        </p:nvSpPr>
        <p:spPr>
          <a:xfrm>
            <a:off x="3272433" y="3495600"/>
            <a:ext cx="2599134" cy="1493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 tens certificat digital accedeix a </a:t>
            </a: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gencat.cat/soc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 completa el procés de manera telemàtica des de casa. 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https://tramits.gencat.cat/ca/tramits/tramits-temes/Gestio-de-la-demanda-docupacio?category=&amp;moda=1</a:t>
            </a:r>
            <a:endParaRPr lang="ca-ES" sz="11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>
              <a:lnSpc>
                <a:spcPts val="1750"/>
              </a:lnSpc>
              <a:buNone/>
            </a:pPr>
            <a:endParaRPr lang="ca-ES" sz="1100" noProof="0" dirty="0"/>
          </a:p>
        </p:txBody>
      </p:sp>
      <p:sp>
        <p:nvSpPr>
          <p:cNvPr id="11" name="Text 6"/>
          <p:cNvSpPr/>
          <p:nvPr/>
        </p:nvSpPr>
        <p:spPr>
          <a:xfrm>
            <a:off x="6048747" y="318908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Presencialment</a:t>
            </a:r>
            <a:endParaRPr lang="ca-ES" sz="1350" noProof="0" dirty="0"/>
          </a:p>
        </p:txBody>
      </p:sp>
      <p:sp>
        <p:nvSpPr>
          <p:cNvPr id="12" name="Text 7"/>
          <p:cNvSpPr/>
          <p:nvPr/>
        </p:nvSpPr>
        <p:spPr>
          <a:xfrm>
            <a:off x="6048747" y="3495600"/>
            <a:ext cx="2599134" cy="1106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 és la primera vegada i/o no tens identificació digital, et donaran cita prèvia per anar a l'oficina trucant al </a:t>
            </a:r>
          </a:p>
          <a:p>
            <a:pPr marL="0" indent="0" algn="l">
              <a:lnSpc>
                <a:spcPts val="1750"/>
              </a:lnSpc>
              <a:buNone/>
            </a:pP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900 800 046 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a través de la web</a:t>
            </a:r>
            <a:endParaRPr lang="ca-ES" sz="1100" noProof="0" dirty="0"/>
          </a:p>
        </p:txBody>
      </p:sp>
      <p:pic>
        <p:nvPicPr>
          <p:cNvPr id="14" name="Imatge 13">
            <a:extLst>
              <a:ext uri="{FF2B5EF4-FFF2-40B4-BE49-F238E27FC236}">
                <a16:creationId xmlns:a16="http://schemas.microsoft.com/office/drawing/2014/main" id="{798D519A-6B74-CA38-FCE2-F918B799D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9120" y="1588369"/>
            <a:ext cx="2803097" cy="1433556"/>
          </a:xfrm>
          <a:prstGeom prst="rect">
            <a:avLst/>
          </a:prstGeom>
        </p:spPr>
      </p:pic>
      <p:sp>
        <p:nvSpPr>
          <p:cNvPr id="18" name="QuadreDeText 17">
            <a:extLst>
              <a:ext uri="{FF2B5EF4-FFF2-40B4-BE49-F238E27FC236}">
                <a16:creationId xmlns:a16="http://schemas.microsoft.com/office/drawing/2014/main" id="{5A9C8CDC-C5A4-5274-09D4-FFCF734744EC}"/>
              </a:ext>
            </a:extLst>
          </p:cNvPr>
          <p:cNvSpPr txBox="1"/>
          <p:nvPr/>
        </p:nvSpPr>
        <p:spPr>
          <a:xfrm>
            <a:off x="5768340" y="4450079"/>
            <a:ext cx="311658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1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https://citaprevia.serveiocupacio.gencat.cat/</a:t>
            </a:r>
            <a:endParaRPr lang="ca-ES" sz="11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a-ES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4324796" y="583406"/>
            <a:ext cx="1130424" cy="266402"/>
          </a:xfrm>
          <a:prstGeom prst="roundRect">
            <a:avLst>
              <a:gd name="adj" fmla="val 17880"/>
            </a:avLst>
          </a:prstGeom>
          <a:solidFill>
            <a:srgbClr val="FFD8CC"/>
          </a:solidFill>
          <a:ln/>
        </p:spPr>
        <p:txBody>
          <a:bodyPr/>
          <a:lstStyle/>
          <a:p>
            <a:endParaRPr lang="ca-ES" noProof="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9852" y="659904"/>
            <a:ext cx="113407" cy="11340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9962" y="625897"/>
            <a:ext cx="790203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ca-ES" sz="8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ACCÉS DIGITAL</a:t>
            </a:r>
            <a:endParaRPr lang="ca-ES" sz="850" noProof="0" dirty="0"/>
          </a:p>
        </p:txBody>
      </p:sp>
      <p:sp>
        <p:nvSpPr>
          <p:cNvPr id="6" name="Text 2"/>
          <p:cNvSpPr/>
          <p:nvPr/>
        </p:nvSpPr>
        <p:spPr>
          <a:xfrm>
            <a:off x="4324796" y="906512"/>
            <a:ext cx="432777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 err="1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idCAT</a:t>
            </a: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Mòbil: la teva clau d'accés</a:t>
            </a:r>
            <a:endParaRPr lang="ca-ES" sz="2750" noProof="0" dirty="0"/>
          </a:p>
        </p:txBody>
      </p:sp>
      <p:sp>
        <p:nvSpPr>
          <p:cNvPr id="7" name="Text 3"/>
          <p:cNvSpPr/>
          <p:nvPr/>
        </p:nvSpPr>
        <p:spPr>
          <a:xfrm>
            <a:off x="4324796" y="1934245"/>
            <a:ext cx="432777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 err="1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</a:t>
            </a:r>
            <a:r>
              <a:rPr lang="ca-ES" sz="1100" b="1" noProof="0" dirty="0" err="1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idCAT</a:t>
            </a: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Mòbil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el sistema d'identificació digital de la Generalitat. Amb ell pots:</a:t>
            </a:r>
            <a:endParaRPr lang="ca-ES" sz="1100" noProof="0" dirty="0"/>
          </a:p>
        </p:txBody>
      </p:sp>
      <p:sp>
        <p:nvSpPr>
          <p:cNvPr id="8" name="Text 4"/>
          <p:cNvSpPr/>
          <p:nvPr/>
        </p:nvSpPr>
        <p:spPr>
          <a:xfrm>
            <a:off x="4324796" y="2515419"/>
            <a:ext cx="432777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Inscriure't al SOC sense desplaçaments</a:t>
            </a:r>
            <a:endParaRPr lang="ca-ES" sz="1100" noProof="0" dirty="0"/>
          </a:p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Accedir al teu expedient en qualsevol moment</a:t>
            </a:r>
            <a:endParaRPr lang="ca-ES" sz="1100" noProof="0" dirty="0"/>
          </a:p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Renovar la inscripció de manera ràpida i segura</a:t>
            </a:r>
            <a:endParaRPr lang="ca-ES" sz="1100" noProof="0" dirty="0"/>
          </a:p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Signar documents electrònics oficials</a:t>
            </a:r>
            <a:endParaRPr lang="ca-ES" sz="1100" noProof="0" dirty="0"/>
          </a:p>
        </p:txBody>
      </p:sp>
      <p:sp>
        <p:nvSpPr>
          <p:cNvPr id="9" name="Shape 5"/>
          <p:cNvSpPr/>
          <p:nvPr/>
        </p:nvSpPr>
        <p:spPr>
          <a:xfrm>
            <a:off x="4229100" y="3469883"/>
            <a:ext cx="4423469" cy="1245037"/>
          </a:xfrm>
          <a:prstGeom prst="roundRect">
            <a:avLst>
              <a:gd name="adj" fmla="val 718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ca-ES" noProof="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555" y="3950643"/>
            <a:ext cx="177180" cy="14175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90008" y="3561250"/>
            <a:ext cx="3725317" cy="6520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És gratuït i es pot activar amb el DNI i un número de mòbil a l’enllaç </a:t>
            </a:r>
            <a:r>
              <a:rPr lang="ca-ES" sz="1100" noProof="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5"/>
              </a:rPr>
              <a:t>https://web.gencat.cat/ca/atenem/suport-tramitacio/durant-la-tramitacio/signar-i-identificar-digitalment/idcat-mobil/com-donar-alta-idcat-mobil</a:t>
            </a:r>
            <a:endParaRPr lang="ca-ES" sz="1100" noProof="0" dirty="0">
              <a:solidFill>
                <a:srgbClr val="00000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750"/>
              </a:lnSpc>
              <a:buNone/>
            </a:pPr>
            <a:r>
              <a:rPr lang="ca-E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També a l’OAV de l’Ajuntament.</a:t>
            </a:r>
            <a:endParaRPr lang="ca-ES" sz="1100" noProof="0" dirty="0">
              <a:solidFill>
                <a:srgbClr val="00000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1750"/>
              </a:lnSpc>
              <a:buNone/>
            </a:pPr>
            <a:endParaRPr lang="ca-ES" sz="1100" noProof="0" dirty="0"/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EFC9FA4E-20C3-C897-96CC-291F2FA1B8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93" y="1454028"/>
            <a:ext cx="3883579" cy="22354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8" y="401389"/>
            <a:ext cx="578507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El procés d'inscripció telemàtica</a:t>
            </a:r>
          </a:p>
          <a:p>
            <a:pPr marL="0" indent="0" algn="l">
              <a:lnSpc>
                <a:spcPts val="3450"/>
              </a:lnSpc>
              <a:buNone/>
            </a:pPr>
            <a:endParaRPr lang="ca-ES" sz="2750" noProof="0" dirty="0"/>
          </a:p>
        </p:txBody>
      </p:sp>
      <p:sp>
        <p:nvSpPr>
          <p:cNvPr id="3" name="Text 1"/>
          <p:cNvSpPr/>
          <p:nvPr/>
        </p:nvSpPr>
        <p:spPr>
          <a:xfrm>
            <a:off x="496119" y="1127894"/>
            <a:ext cx="81517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inscripció segueix un formulari estructurat en tres blocs principals. Tenir la documentació a mà agilitza el procés.</a:t>
            </a:r>
            <a:endParaRPr lang="ca-ES" sz="1100" noProof="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100" y="1514177"/>
            <a:ext cx="4787801" cy="284157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611" y="2208706"/>
            <a:ext cx="407581" cy="40758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510481" y="3696633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ca-ES" sz="140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Experiència</a:t>
            </a:r>
            <a:endParaRPr lang="ca-ES" sz="1400" noProof="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480" y="2209470"/>
            <a:ext cx="407582" cy="4075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10581" y="3696633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ca-ES" sz="140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Formació</a:t>
            </a:r>
            <a:endParaRPr lang="ca-ES" sz="1400" noProof="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1580" y="2209470"/>
            <a:ext cx="407582" cy="40758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2486226" y="3582001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ca-ES" sz="140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Dades personals</a:t>
            </a:r>
            <a:endParaRPr lang="ca-ES" sz="1400" noProof="0" dirty="0"/>
          </a:p>
        </p:txBody>
      </p:sp>
      <p:sp>
        <p:nvSpPr>
          <p:cNvPr id="11" name="Text 5"/>
          <p:cNvSpPr/>
          <p:nvPr/>
        </p:nvSpPr>
        <p:spPr>
          <a:xfrm>
            <a:off x="496119" y="4515222"/>
            <a:ext cx="81517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Completa cada apartat amb cura: la qualitat del teu perfil determina la rellevància de les ofertes que rebràs.</a:t>
            </a:r>
            <a:endParaRPr lang="ca-ES" sz="11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17379" y="423193"/>
            <a:ext cx="4230588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ca-ES" sz="270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El teu Perfil Professional</a:t>
            </a:r>
            <a:endParaRPr lang="ca-ES" sz="2700" noProof="0" dirty="0"/>
          </a:p>
        </p:txBody>
      </p:sp>
      <p:sp>
        <p:nvSpPr>
          <p:cNvPr id="4" name="Text 1"/>
          <p:cNvSpPr/>
          <p:nvPr/>
        </p:nvSpPr>
        <p:spPr>
          <a:xfrm>
            <a:off x="3917379" y="1065312"/>
            <a:ext cx="4738241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0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 cop inscrit, podràs definir el teu perfil professional per rebre ofertes personalitzades.</a:t>
            </a:r>
            <a:endParaRPr lang="ca-ES" sz="1050" noProof="0" dirty="0"/>
          </a:p>
        </p:txBody>
      </p:sp>
      <p:sp>
        <p:nvSpPr>
          <p:cNvPr id="5" name="Shape 2"/>
          <p:cNvSpPr/>
          <p:nvPr/>
        </p:nvSpPr>
        <p:spPr>
          <a:xfrm>
            <a:off x="3917379" y="1872035"/>
            <a:ext cx="2300436" cy="1472208"/>
          </a:xfrm>
          <a:prstGeom prst="roundRect">
            <a:avLst>
              <a:gd name="adj" fmla="val 6211"/>
            </a:avLst>
          </a:prstGeom>
          <a:solidFill>
            <a:srgbClr val="FFFFFF"/>
          </a:solidFill>
          <a:ln w="19050">
            <a:solidFill>
              <a:srgbClr val="800020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Shape 3"/>
          <p:cNvSpPr/>
          <p:nvPr/>
        </p:nvSpPr>
        <p:spPr>
          <a:xfrm>
            <a:off x="3917379" y="1852985"/>
            <a:ext cx="2300436" cy="76200"/>
          </a:xfrm>
          <a:prstGeom prst="roundRect">
            <a:avLst>
              <a:gd name="adj" fmla="val 7691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7" name="Shape 4"/>
          <p:cNvSpPr/>
          <p:nvPr/>
        </p:nvSpPr>
        <p:spPr>
          <a:xfrm>
            <a:off x="4858271" y="1662708"/>
            <a:ext cx="418654" cy="418654"/>
          </a:xfrm>
          <a:prstGeom prst="roundRect">
            <a:avLst>
              <a:gd name="adj" fmla="val 13650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8" name="Text 5"/>
          <p:cNvSpPr/>
          <p:nvPr/>
        </p:nvSpPr>
        <p:spPr>
          <a:xfrm>
            <a:off x="4983882" y="1767334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ca-ES" sz="13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1</a:t>
            </a:r>
            <a:endParaRPr lang="ca-ES" sz="1300" noProof="0" dirty="0"/>
          </a:p>
        </p:txBody>
      </p:sp>
      <p:sp>
        <p:nvSpPr>
          <p:cNvPr id="9" name="Text 6"/>
          <p:cNvSpPr/>
          <p:nvPr/>
        </p:nvSpPr>
        <p:spPr>
          <a:xfrm>
            <a:off x="4075956" y="2220888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Fins a 6 ocupacions</a:t>
            </a:r>
            <a:endParaRPr lang="ca-ES" sz="1350" noProof="0" dirty="0"/>
          </a:p>
        </p:txBody>
      </p:sp>
      <p:sp>
        <p:nvSpPr>
          <p:cNvPr id="10" name="Text 7"/>
          <p:cNvSpPr/>
          <p:nvPr/>
        </p:nvSpPr>
        <p:spPr>
          <a:xfrm>
            <a:off x="4075956" y="2521297"/>
            <a:ext cx="1983284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0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Selecciona les feines que t'interessen d'entre el catàleg oficial del SOC.</a:t>
            </a:r>
            <a:endParaRPr lang="ca-ES" sz="1050" noProof="0" dirty="0"/>
          </a:p>
        </p:txBody>
      </p:sp>
      <p:sp>
        <p:nvSpPr>
          <p:cNvPr id="11" name="Shape 8"/>
          <p:cNvSpPr/>
          <p:nvPr/>
        </p:nvSpPr>
        <p:spPr>
          <a:xfrm>
            <a:off x="6355184" y="1872035"/>
            <a:ext cx="2300436" cy="1472208"/>
          </a:xfrm>
          <a:prstGeom prst="roundRect">
            <a:avLst>
              <a:gd name="adj" fmla="val 6211"/>
            </a:avLst>
          </a:prstGeom>
          <a:solidFill>
            <a:srgbClr val="FFFFFF"/>
          </a:solidFill>
          <a:ln w="19050">
            <a:solidFill>
              <a:srgbClr val="800020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2" name="Shape 9"/>
          <p:cNvSpPr/>
          <p:nvPr/>
        </p:nvSpPr>
        <p:spPr>
          <a:xfrm>
            <a:off x="6355184" y="1852985"/>
            <a:ext cx="2300436" cy="76200"/>
          </a:xfrm>
          <a:prstGeom prst="roundRect">
            <a:avLst>
              <a:gd name="adj" fmla="val 7691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3" name="Shape 10"/>
          <p:cNvSpPr/>
          <p:nvPr/>
        </p:nvSpPr>
        <p:spPr>
          <a:xfrm>
            <a:off x="7296076" y="1662708"/>
            <a:ext cx="418654" cy="418654"/>
          </a:xfrm>
          <a:prstGeom prst="roundRect">
            <a:avLst>
              <a:gd name="adj" fmla="val 13650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Text 11"/>
          <p:cNvSpPr/>
          <p:nvPr/>
        </p:nvSpPr>
        <p:spPr>
          <a:xfrm>
            <a:off x="7421687" y="1767334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ca-ES" sz="13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2</a:t>
            </a:r>
            <a:endParaRPr lang="ca-ES" sz="1300" noProof="0" dirty="0"/>
          </a:p>
        </p:txBody>
      </p:sp>
      <p:sp>
        <p:nvSpPr>
          <p:cNvPr id="15" name="Text 12"/>
          <p:cNvSpPr/>
          <p:nvPr/>
        </p:nvSpPr>
        <p:spPr>
          <a:xfrm>
            <a:off x="6513761" y="2220888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Zona geogràfica</a:t>
            </a:r>
            <a:endParaRPr lang="ca-ES" sz="1350" noProof="0" dirty="0"/>
          </a:p>
        </p:txBody>
      </p:sp>
      <p:sp>
        <p:nvSpPr>
          <p:cNvPr id="16" name="Text 13"/>
          <p:cNvSpPr/>
          <p:nvPr/>
        </p:nvSpPr>
        <p:spPr>
          <a:xfrm>
            <a:off x="6513761" y="2521297"/>
            <a:ext cx="1983284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0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 on estàs disposat/da a treballar: local, comarcal o arreu de Catalunya.</a:t>
            </a:r>
            <a:endParaRPr lang="ca-ES" sz="1050" noProof="0" dirty="0"/>
          </a:p>
        </p:txBody>
      </p:sp>
      <p:sp>
        <p:nvSpPr>
          <p:cNvPr id="17" name="Shape 14"/>
          <p:cNvSpPr/>
          <p:nvPr/>
        </p:nvSpPr>
        <p:spPr>
          <a:xfrm>
            <a:off x="3917379" y="3690938"/>
            <a:ext cx="4738241" cy="1029295"/>
          </a:xfrm>
          <a:prstGeom prst="roundRect">
            <a:avLst>
              <a:gd name="adj" fmla="val 8884"/>
            </a:avLst>
          </a:prstGeom>
          <a:solidFill>
            <a:srgbClr val="FFFFFF"/>
          </a:solidFill>
          <a:ln w="19050">
            <a:solidFill>
              <a:srgbClr val="800020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8" name="Shape 15"/>
          <p:cNvSpPr/>
          <p:nvPr/>
        </p:nvSpPr>
        <p:spPr>
          <a:xfrm>
            <a:off x="3917379" y="3671888"/>
            <a:ext cx="4738241" cy="76200"/>
          </a:xfrm>
          <a:prstGeom prst="roundRect">
            <a:avLst>
              <a:gd name="adj" fmla="val 7691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Shape 16"/>
          <p:cNvSpPr/>
          <p:nvPr/>
        </p:nvSpPr>
        <p:spPr>
          <a:xfrm>
            <a:off x="6077173" y="3481611"/>
            <a:ext cx="418654" cy="418654"/>
          </a:xfrm>
          <a:prstGeom prst="roundRect">
            <a:avLst>
              <a:gd name="adj" fmla="val 136509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20" name="Text 17"/>
          <p:cNvSpPr/>
          <p:nvPr/>
        </p:nvSpPr>
        <p:spPr>
          <a:xfrm>
            <a:off x="6202784" y="3586237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ca-ES" sz="13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</a:t>
            </a:r>
            <a:endParaRPr lang="ca-ES" sz="1300" noProof="0" dirty="0"/>
          </a:p>
        </p:txBody>
      </p:sp>
      <p:sp>
        <p:nvSpPr>
          <p:cNvPr id="21" name="Text 18"/>
          <p:cNvSpPr/>
          <p:nvPr/>
        </p:nvSpPr>
        <p:spPr>
          <a:xfrm>
            <a:off x="4075956" y="4039791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Disponibilitat</a:t>
            </a:r>
            <a:endParaRPr lang="ca-ES" sz="1350" noProof="0" dirty="0"/>
          </a:p>
        </p:txBody>
      </p:sp>
      <p:sp>
        <p:nvSpPr>
          <p:cNvPr id="22" name="Text 19"/>
          <p:cNvSpPr/>
          <p:nvPr/>
        </p:nvSpPr>
        <p:spPr>
          <a:xfrm>
            <a:off x="4075956" y="4340200"/>
            <a:ext cx="44210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0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Defineix la teva jornada preferida: temps complet, parcial o torns.</a:t>
            </a:r>
            <a:endParaRPr lang="ca-ES" sz="1050" noProof="0" dirty="0"/>
          </a:p>
        </p:txBody>
      </p:sp>
      <p:pic>
        <p:nvPicPr>
          <p:cNvPr id="24" name="Imatge 23">
            <a:extLst>
              <a:ext uri="{FF2B5EF4-FFF2-40B4-BE49-F238E27FC236}">
                <a16:creationId xmlns:a16="http://schemas.microsoft.com/office/drawing/2014/main" id="{71AC95CA-3FB2-2100-F2C8-0D816731A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4638" y="1508225"/>
            <a:ext cx="3172188" cy="30140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51458"/>
            <a:ext cx="1418927" cy="266402"/>
          </a:xfrm>
          <a:prstGeom prst="roundRect">
            <a:avLst>
              <a:gd name="adj" fmla="val 17880"/>
            </a:avLst>
          </a:prstGeom>
          <a:solidFill>
            <a:srgbClr val="FFD8CC"/>
          </a:solidFill>
          <a:ln/>
        </p:spPr>
        <p:txBody>
          <a:bodyPr/>
          <a:lstStyle/>
          <a:p>
            <a:endParaRPr lang="ca-ES" noProof="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1174" y="1027956"/>
            <a:ext cx="113407" cy="1134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1284" y="993949"/>
            <a:ext cx="107870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ca-ES" sz="85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OFICIAL</a:t>
            </a:r>
            <a:endParaRPr lang="ca-ES" sz="850" noProof="0" dirty="0"/>
          </a:p>
        </p:txBody>
      </p:sp>
      <p:sp>
        <p:nvSpPr>
          <p:cNvPr id="5" name="Text 2"/>
          <p:cNvSpPr/>
          <p:nvPr/>
        </p:nvSpPr>
        <p:spPr>
          <a:xfrm>
            <a:off x="496119" y="1274564"/>
            <a:ext cx="432777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El DARDO: el teu comprovant d'inscripció</a:t>
            </a:r>
            <a:endParaRPr lang="ca-ES" sz="2750" noProof="0" dirty="0"/>
          </a:p>
        </p:txBody>
      </p:sp>
      <p:sp>
        <p:nvSpPr>
          <p:cNvPr id="6" name="Text 3"/>
          <p:cNvSpPr/>
          <p:nvPr/>
        </p:nvSpPr>
        <p:spPr>
          <a:xfrm>
            <a:off x="496119" y="2302297"/>
            <a:ext cx="432777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</a:t>
            </a: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DARDO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(Document d'Alta, Renovació i Demanda d'Ocupació) és el justificant oficial que acredita que estàs inscrit al SOC com a demandant d'ocupació.</a:t>
            </a:r>
            <a:endParaRPr lang="ca-ES" sz="1100" noProof="0" dirty="0"/>
          </a:p>
        </p:txBody>
      </p:sp>
      <p:sp>
        <p:nvSpPr>
          <p:cNvPr id="8" name="Shape 4"/>
          <p:cNvSpPr/>
          <p:nvPr/>
        </p:nvSpPr>
        <p:spPr>
          <a:xfrm>
            <a:off x="496119" y="3269754"/>
            <a:ext cx="4004965" cy="1081757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19050">
            <a:solidFill>
              <a:srgbClr val="800020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9" name="Shape 5"/>
          <p:cNvSpPr/>
          <p:nvPr/>
        </p:nvSpPr>
        <p:spPr>
          <a:xfrm>
            <a:off x="477069" y="3269754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0" name="Text 6"/>
          <p:cNvSpPr/>
          <p:nvPr/>
        </p:nvSpPr>
        <p:spPr>
          <a:xfrm>
            <a:off x="714077" y="343056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00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⏱</a:t>
            </a: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Validesa</a:t>
            </a:r>
            <a:endParaRPr lang="ca-ES" sz="1350" noProof="0" dirty="0"/>
          </a:p>
        </p:txBody>
      </p:sp>
      <p:sp>
        <p:nvSpPr>
          <p:cNvPr id="11" name="Text 7"/>
          <p:cNvSpPr/>
          <p:nvPr/>
        </p:nvSpPr>
        <p:spPr>
          <a:xfrm>
            <a:off x="714077" y="3737074"/>
            <a:ext cx="36261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 renovar-lo cada </a:t>
            </a:r>
            <a:r>
              <a:rPr lang="ca-ES" sz="1100" b="1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 dies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 mantenir l'estatus actiu.</a:t>
            </a:r>
            <a:endParaRPr lang="ca-ES" sz="1100" noProof="0" dirty="0"/>
          </a:p>
        </p:txBody>
      </p:sp>
      <p:sp>
        <p:nvSpPr>
          <p:cNvPr id="12" name="Shape 8"/>
          <p:cNvSpPr/>
          <p:nvPr/>
        </p:nvSpPr>
        <p:spPr>
          <a:xfrm>
            <a:off x="4642842" y="3269754"/>
            <a:ext cx="4005039" cy="1081757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19050">
            <a:solidFill>
              <a:srgbClr val="800020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3" name="Shape 9"/>
          <p:cNvSpPr/>
          <p:nvPr/>
        </p:nvSpPr>
        <p:spPr>
          <a:xfrm>
            <a:off x="4623792" y="3269754"/>
            <a:ext cx="76200" cy="1081757"/>
          </a:xfrm>
          <a:prstGeom prst="roundRect">
            <a:avLst>
              <a:gd name="adj" fmla="val 7814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Text 10"/>
          <p:cNvSpPr/>
          <p:nvPr/>
        </p:nvSpPr>
        <p:spPr>
          <a:xfrm>
            <a:off x="4860801" y="343056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00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📄</a:t>
            </a: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On trobar-lo</a:t>
            </a:r>
            <a:endParaRPr lang="ca-ES" sz="1350" noProof="0" dirty="0"/>
          </a:p>
        </p:txBody>
      </p:sp>
      <p:sp>
        <p:nvSpPr>
          <p:cNvPr id="15" name="Text 11"/>
          <p:cNvSpPr/>
          <p:nvPr/>
        </p:nvSpPr>
        <p:spPr>
          <a:xfrm>
            <a:off x="4860801" y="3737074"/>
            <a:ext cx="362627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 rebràs per correu o el pots descarregar des del portal del SOC.</a:t>
            </a:r>
            <a:endParaRPr lang="ca-ES" sz="1100" noProof="0" dirty="0"/>
          </a:p>
        </p:txBody>
      </p:sp>
      <p:pic>
        <p:nvPicPr>
          <p:cNvPr id="17" name="Imatge 16">
            <a:extLst>
              <a:ext uri="{FF2B5EF4-FFF2-40B4-BE49-F238E27FC236}">
                <a16:creationId xmlns:a16="http://schemas.microsoft.com/office/drawing/2014/main" id="{E3FD1A17-759A-C149-222E-0A7A42889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812" y="219715"/>
            <a:ext cx="2280183" cy="30500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40371"/>
            <a:ext cx="394759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ca-ES" sz="27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Resum: els passos clau</a:t>
            </a:r>
            <a:endParaRPr lang="ca-ES" sz="2750" noProof="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84586"/>
            <a:ext cx="141759" cy="14175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1888778"/>
            <a:ext cx="2622724" cy="19050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5" name="Text 2"/>
          <p:cNvSpPr/>
          <p:nvPr/>
        </p:nvSpPr>
        <p:spPr>
          <a:xfrm>
            <a:off x="496119" y="199772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Contacta</a:t>
            </a:r>
            <a:endParaRPr lang="ca-ES" sz="1350" noProof="0" dirty="0"/>
          </a:p>
        </p:txBody>
      </p:sp>
      <p:sp>
        <p:nvSpPr>
          <p:cNvPr id="6" name="Text 3"/>
          <p:cNvSpPr/>
          <p:nvPr/>
        </p:nvSpPr>
        <p:spPr>
          <a:xfrm>
            <a:off x="496119" y="2304231"/>
            <a:ext cx="262272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Truca al 900 800 046, entra a gencat.cat/soc o demana cita presencial.</a:t>
            </a:r>
            <a:endParaRPr lang="ca-ES" sz="1100" noProof="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0601" y="1684586"/>
            <a:ext cx="141759" cy="141759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260601" y="1888778"/>
            <a:ext cx="2622724" cy="19050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9" name="Text 5"/>
          <p:cNvSpPr/>
          <p:nvPr/>
        </p:nvSpPr>
        <p:spPr>
          <a:xfrm>
            <a:off x="3260601" y="199772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Identifica't</a:t>
            </a:r>
            <a:endParaRPr lang="ca-ES" sz="1350" noProof="0" dirty="0"/>
          </a:p>
        </p:txBody>
      </p:sp>
      <p:sp>
        <p:nvSpPr>
          <p:cNvPr id="10" name="Text 6"/>
          <p:cNvSpPr/>
          <p:nvPr/>
        </p:nvSpPr>
        <p:spPr>
          <a:xfrm>
            <a:off x="3260601" y="2304231"/>
            <a:ext cx="262272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Activa </a:t>
            </a:r>
            <a:r>
              <a:rPr lang="ca-ES" sz="1100" noProof="0" dirty="0" err="1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l'idCAT</a:t>
            </a: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Mòbil per gestionar tot el procés de manera digital.</a:t>
            </a:r>
            <a:endParaRPr lang="ca-ES" sz="1100" noProof="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5083" y="1684586"/>
            <a:ext cx="141759" cy="141759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025083" y="1888778"/>
            <a:ext cx="2622724" cy="19050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3" name="Text 8"/>
          <p:cNvSpPr/>
          <p:nvPr/>
        </p:nvSpPr>
        <p:spPr>
          <a:xfrm>
            <a:off x="6025083" y="1997720"/>
            <a:ext cx="190909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Completa el formulari</a:t>
            </a:r>
            <a:endParaRPr lang="ca-ES" sz="1350" noProof="0" dirty="0"/>
          </a:p>
        </p:txBody>
      </p:sp>
      <p:sp>
        <p:nvSpPr>
          <p:cNvPr id="14" name="Text 9"/>
          <p:cNvSpPr/>
          <p:nvPr/>
        </p:nvSpPr>
        <p:spPr>
          <a:xfrm>
            <a:off x="6025083" y="2304231"/>
            <a:ext cx="262272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Introdueix les teves dades personals, formació i experiència laboral.</a:t>
            </a:r>
            <a:endParaRPr lang="ca-ES" sz="1100" noProof="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250406"/>
            <a:ext cx="141759" cy="141759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96119" y="3454598"/>
            <a:ext cx="4004965" cy="19050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17" name="Text 11"/>
          <p:cNvSpPr/>
          <p:nvPr/>
        </p:nvSpPr>
        <p:spPr>
          <a:xfrm>
            <a:off x="496119" y="356354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Defineix el perfil</a:t>
            </a:r>
            <a:endParaRPr lang="ca-ES" sz="1350" noProof="0" dirty="0"/>
          </a:p>
        </p:txBody>
      </p:sp>
      <p:sp>
        <p:nvSpPr>
          <p:cNvPr id="18" name="Text 12"/>
          <p:cNvSpPr/>
          <p:nvPr/>
        </p:nvSpPr>
        <p:spPr>
          <a:xfrm>
            <a:off x="496119" y="3870052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Tria fins a 6 ocupacions d'interès i la teva zona de treball.</a:t>
            </a:r>
            <a:endParaRPr lang="ca-ES" sz="1100" noProof="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2842" y="3250406"/>
            <a:ext cx="141759" cy="141759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4642842" y="3454598"/>
            <a:ext cx="4004965" cy="19050"/>
          </a:xfrm>
          <a:prstGeom prst="rect">
            <a:avLst/>
          </a:prstGeom>
          <a:solidFill>
            <a:srgbClr val="FFAD94"/>
          </a:solidFill>
          <a:ln/>
        </p:spPr>
        <p:txBody>
          <a:bodyPr/>
          <a:lstStyle/>
          <a:p>
            <a:endParaRPr lang="ca-ES" noProof="0" dirty="0"/>
          </a:p>
        </p:txBody>
      </p:sp>
      <p:sp>
        <p:nvSpPr>
          <p:cNvPr id="21" name="Text 14"/>
          <p:cNvSpPr/>
          <p:nvPr/>
        </p:nvSpPr>
        <p:spPr>
          <a:xfrm>
            <a:off x="4642842" y="356354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ca-ES" sz="135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Guarda el DARDO</a:t>
            </a:r>
            <a:endParaRPr lang="ca-ES" sz="1350" noProof="0" dirty="0"/>
          </a:p>
        </p:txBody>
      </p:sp>
      <p:sp>
        <p:nvSpPr>
          <p:cNvPr id="22" name="Text 15"/>
          <p:cNvSpPr/>
          <p:nvPr/>
        </p:nvSpPr>
        <p:spPr>
          <a:xfrm>
            <a:off x="4642842" y="3870052"/>
            <a:ext cx="400496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ca-ES" sz="1100" noProof="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Desa el comprovant i recorda renovar-lo cada 90 dies.</a:t>
            </a:r>
            <a:endParaRPr lang="ca-ES" sz="11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13201" y="521755"/>
            <a:ext cx="224038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ca-ES" sz="2400" b="1" noProof="0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Contacte SOC</a:t>
            </a:r>
            <a:endParaRPr lang="ca-ES" sz="2400" noProof="0" dirty="0"/>
          </a:p>
        </p:txBody>
      </p:sp>
      <p:sp>
        <p:nvSpPr>
          <p:cNvPr id="4" name="Text 1"/>
          <p:cNvSpPr/>
          <p:nvPr/>
        </p:nvSpPr>
        <p:spPr>
          <a:xfrm>
            <a:off x="3863132" y="941859"/>
            <a:ext cx="4846737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endParaRPr lang="ca-ES" sz="950" noProof="0" dirty="0"/>
          </a:p>
        </p:txBody>
      </p:sp>
      <p:sp>
        <p:nvSpPr>
          <p:cNvPr id="5" name="Shape 2"/>
          <p:cNvSpPr/>
          <p:nvPr/>
        </p:nvSpPr>
        <p:spPr>
          <a:xfrm>
            <a:off x="3863132" y="1249933"/>
            <a:ext cx="2369121" cy="1139651"/>
          </a:xfrm>
          <a:prstGeom prst="roundRect">
            <a:avLst>
              <a:gd name="adj" fmla="val 4572"/>
            </a:avLst>
          </a:prstGeom>
          <a:solidFill>
            <a:srgbClr val="800020"/>
          </a:solidFill>
          <a:ln w="4763">
            <a:solidFill>
              <a:srgbClr val="991939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Text 3"/>
          <p:cNvSpPr/>
          <p:nvPr/>
        </p:nvSpPr>
        <p:spPr>
          <a:xfrm>
            <a:off x="3991868" y="137866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ca-ES" sz="1200" b="1" noProof="0" dirty="0">
                <a:solidFill>
                  <a:srgbClr val="00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🌐</a:t>
            </a:r>
            <a:r>
              <a:rPr lang="ca-ES" sz="12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Web oficial</a:t>
            </a:r>
            <a:endParaRPr lang="ca-ES" sz="1200" noProof="0" dirty="0"/>
          </a:p>
        </p:txBody>
      </p:sp>
      <p:sp>
        <p:nvSpPr>
          <p:cNvPr id="7" name="Text 4"/>
          <p:cNvSpPr/>
          <p:nvPr/>
        </p:nvSpPr>
        <p:spPr>
          <a:xfrm>
            <a:off x="3991868" y="1637630"/>
            <a:ext cx="211164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b="1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gencat.cat/soc</a:t>
            </a:r>
            <a:endParaRPr lang="ca-ES" sz="950" noProof="0" dirty="0"/>
          </a:p>
        </p:txBody>
      </p:sp>
      <p:sp>
        <p:nvSpPr>
          <p:cNvPr id="8" name="Text 5"/>
          <p:cNvSpPr/>
          <p:nvPr/>
        </p:nvSpPr>
        <p:spPr>
          <a:xfrm>
            <a:off x="3991868" y="1888778"/>
            <a:ext cx="2111648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Tota la informació, tràmits i serveis en línia.</a:t>
            </a:r>
            <a:endParaRPr lang="ca-ES" sz="950" noProof="0" dirty="0"/>
          </a:p>
        </p:txBody>
      </p:sp>
      <p:sp>
        <p:nvSpPr>
          <p:cNvPr id="9" name="Shape 6"/>
          <p:cNvSpPr/>
          <p:nvPr/>
        </p:nvSpPr>
        <p:spPr>
          <a:xfrm>
            <a:off x="6340748" y="1249933"/>
            <a:ext cx="2369121" cy="1139651"/>
          </a:xfrm>
          <a:prstGeom prst="roundRect">
            <a:avLst>
              <a:gd name="adj" fmla="val 4572"/>
            </a:avLst>
          </a:prstGeom>
          <a:solidFill>
            <a:srgbClr val="800020"/>
          </a:solidFill>
          <a:ln w="4763">
            <a:solidFill>
              <a:srgbClr val="991939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0" name="Text 7"/>
          <p:cNvSpPr/>
          <p:nvPr/>
        </p:nvSpPr>
        <p:spPr>
          <a:xfrm>
            <a:off x="6469484" y="1378669"/>
            <a:ext cx="15682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ca-ES" sz="1200" b="1" noProof="0" dirty="0">
                <a:solidFill>
                  <a:srgbClr val="00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📞</a:t>
            </a:r>
            <a:r>
              <a:rPr lang="ca-ES" sz="12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Telèfon de suport</a:t>
            </a:r>
            <a:endParaRPr lang="ca-ES" sz="1200" noProof="0" dirty="0"/>
          </a:p>
        </p:txBody>
      </p:sp>
      <p:sp>
        <p:nvSpPr>
          <p:cNvPr id="11" name="Text 8"/>
          <p:cNvSpPr/>
          <p:nvPr/>
        </p:nvSpPr>
        <p:spPr>
          <a:xfrm>
            <a:off x="6469484" y="1637630"/>
            <a:ext cx="211164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b="1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900 800 046</a:t>
            </a:r>
            <a:endParaRPr lang="ca-ES" sz="950" noProof="0" dirty="0"/>
          </a:p>
        </p:txBody>
      </p:sp>
      <p:sp>
        <p:nvSpPr>
          <p:cNvPr id="12" name="Text 9"/>
          <p:cNvSpPr/>
          <p:nvPr/>
        </p:nvSpPr>
        <p:spPr>
          <a:xfrm>
            <a:off x="6469484" y="1888778"/>
            <a:ext cx="2111648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Atenció gratuïta de dilluns a divendres.</a:t>
            </a:r>
            <a:endParaRPr lang="ca-ES" sz="950" noProof="0" dirty="0"/>
          </a:p>
        </p:txBody>
      </p:sp>
      <p:sp>
        <p:nvSpPr>
          <p:cNvPr id="13" name="Shape 10"/>
          <p:cNvSpPr/>
          <p:nvPr/>
        </p:nvSpPr>
        <p:spPr>
          <a:xfrm>
            <a:off x="3863132" y="2498080"/>
            <a:ext cx="4846737" cy="1455911"/>
          </a:xfrm>
          <a:prstGeom prst="roundRect">
            <a:avLst>
              <a:gd name="adj" fmla="val 3578"/>
            </a:avLst>
          </a:prstGeom>
          <a:solidFill>
            <a:srgbClr val="800020"/>
          </a:solidFill>
          <a:ln w="4763">
            <a:solidFill>
              <a:srgbClr val="991939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Text 11"/>
          <p:cNvSpPr/>
          <p:nvPr/>
        </p:nvSpPr>
        <p:spPr>
          <a:xfrm>
            <a:off x="3991868" y="262681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ca-ES" sz="1200" b="1" noProof="0" dirty="0">
                <a:solidFill>
                  <a:srgbClr val="00000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📍</a:t>
            </a:r>
            <a:r>
              <a:rPr lang="ca-ES" sz="1200" b="1" noProof="0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Centres SOC</a:t>
            </a:r>
            <a:endParaRPr lang="ca-ES" sz="1200" noProof="0" dirty="0"/>
          </a:p>
        </p:txBody>
      </p:sp>
      <p:sp>
        <p:nvSpPr>
          <p:cNvPr id="15" name="Text 12"/>
          <p:cNvSpPr/>
          <p:nvPr/>
        </p:nvSpPr>
        <p:spPr>
          <a:xfrm>
            <a:off x="3991868" y="2885777"/>
            <a:ext cx="458926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L'Oficina que ens correspon és la de Premià de Mar</a:t>
            </a:r>
            <a:endParaRPr lang="ca-ES" sz="950" noProof="0" dirty="0"/>
          </a:p>
        </p:txBody>
      </p:sp>
      <p:sp>
        <p:nvSpPr>
          <p:cNvPr id="16" name="Text 13"/>
          <p:cNvSpPr/>
          <p:nvPr/>
        </p:nvSpPr>
        <p:spPr>
          <a:xfrm>
            <a:off x="3991868" y="3136925"/>
            <a:ext cx="458926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Carrer Elisenda de Montcada 65. </a:t>
            </a:r>
            <a:endParaRPr lang="ca-ES" sz="950" noProof="0" dirty="0"/>
          </a:p>
        </p:txBody>
      </p:sp>
      <p:sp>
        <p:nvSpPr>
          <p:cNvPr id="17" name="Text 14"/>
          <p:cNvSpPr/>
          <p:nvPr/>
        </p:nvSpPr>
        <p:spPr>
          <a:xfrm>
            <a:off x="3991868" y="3388072"/>
            <a:ext cx="458926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Telèfon 93 088 62 00</a:t>
            </a:r>
            <a:endParaRPr lang="ca-ES" sz="950" noProof="0" dirty="0"/>
          </a:p>
        </p:txBody>
      </p:sp>
      <p:sp>
        <p:nvSpPr>
          <p:cNvPr id="18" name="Text 15"/>
          <p:cNvSpPr/>
          <p:nvPr/>
        </p:nvSpPr>
        <p:spPr>
          <a:xfrm>
            <a:off x="3991868" y="3639220"/>
            <a:ext cx="4589264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ca-ES" sz="950" u="sng" noProof="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ot-premia.soc@gencat.cat</a:t>
            </a:r>
            <a:endParaRPr lang="ca-ES" sz="950" noProof="0" dirty="0"/>
          </a:p>
        </p:txBody>
      </p:sp>
      <p:sp>
        <p:nvSpPr>
          <p:cNvPr id="21" name="Text 17"/>
          <p:cNvSpPr/>
          <p:nvPr/>
        </p:nvSpPr>
        <p:spPr>
          <a:xfrm>
            <a:off x="4266084" y="4215482"/>
            <a:ext cx="4319811" cy="376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endParaRPr lang="ca-ES" sz="950" noProof="0" dirty="0"/>
          </a:p>
        </p:txBody>
      </p:sp>
      <p:pic>
        <p:nvPicPr>
          <p:cNvPr id="23" name="Imatge 22">
            <a:extLst>
              <a:ext uri="{FF2B5EF4-FFF2-40B4-BE49-F238E27FC236}">
                <a16:creationId xmlns:a16="http://schemas.microsoft.com/office/drawing/2014/main" id="{638B8A76-1B43-6258-EDA9-B2B3B7307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8" y="1046217"/>
            <a:ext cx="3564678" cy="32763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588</Words>
  <Application>Microsoft Office PowerPoint</Application>
  <PresentationFormat>Presentació en pantalla (16:9)</PresentationFormat>
  <Paragraphs>80</Paragraphs>
  <Slides>8</Slides>
  <Notes>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8</vt:i4>
      </vt:variant>
    </vt:vector>
  </HeadingPairs>
  <TitlesOfParts>
    <vt:vector size="12" baseType="lpstr">
      <vt:lpstr>Arial</vt:lpstr>
      <vt:lpstr>Merriweather Bold</vt:lpstr>
      <vt:lpstr>Open Sans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Mercè Vives</dc:creator>
  <cp:lastModifiedBy>Viol Ojeda</cp:lastModifiedBy>
  <cp:revision>8</cp:revision>
  <dcterms:created xsi:type="dcterms:W3CDTF">2026-05-15T05:47:21Z</dcterms:created>
  <dcterms:modified xsi:type="dcterms:W3CDTF">2026-06-26T11:12:27Z</dcterms:modified>
</cp:coreProperties>
</file>